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gJuoNbD0PNd39eaBgZDjbHlU3B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e5c82bedf7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e5c82bedf7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Based on direct feedback from colleges</a:t>
            </a:r>
            <a:endParaRPr/>
          </a:p>
        </p:txBody>
      </p:sp>
      <p:sp>
        <p:nvSpPr>
          <p:cNvPr id="261" name="Google Shape;261;ge5c82bedf7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e5c82bedf7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e5c82bedf7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ge5c82bedf7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e5c82bedf7_0_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e5c82bedf7_0_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- Student Equity</a:t>
            </a:r>
            <a:endParaRPr/>
          </a:p>
        </p:txBody>
      </p:sp>
      <p:sp>
        <p:nvSpPr>
          <p:cNvPr id="204" name="Google Shape;20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Mention Ellucian, N2N and Quottly</a:t>
            </a:r>
            <a:endParaRPr/>
          </a:p>
        </p:txBody>
      </p:sp>
      <p:sp>
        <p:nvSpPr>
          <p:cNvPr id="222" name="Google Shape;2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e5c82bedf7_0_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e5c82bedf7_0_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e5c82bedf7_0_5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e5c82bedf7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e5c82bedf7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e5c82bedf7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e5c82bedf7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e5c82bedf7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e5c82bedf7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0"/>
            <a:ext cx="12192000" cy="584358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sign&#10;&#10;Description automatically generated" id="17" name="Google Shape;1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05388" y="6127750"/>
            <a:ext cx="2181225" cy="403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able, large, group, strainer&#10;&#10;Description automatically generated" id="18" name="Google Shape;1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6525" y="3927475"/>
            <a:ext cx="1778000" cy="177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able, large, group, strainer&#10;&#10;Description automatically generated" id="19" name="Google Shape;1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10277475" y="136525"/>
            <a:ext cx="1778000" cy="177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" type="subTitle"/>
          </p:nvPr>
        </p:nvSpPr>
        <p:spPr>
          <a:xfrm>
            <a:off x="1524000" y="3822192"/>
            <a:ext cx="9144000" cy="1435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and Content">
  <p:cSld name="4_Title and Conte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89" name="Google Shape;89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36525"/>
            <a:ext cx="1427162" cy="142716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838200" y="1825625"/>
            <a:ext cx="508711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2" type="body"/>
          </p:nvPr>
        </p:nvSpPr>
        <p:spPr>
          <a:xfrm>
            <a:off x="6266690" y="1825625"/>
            <a:ext cx="508711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and Content">
  <p:cSld name="5_Title and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98" name="Google Shape;9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36525"/>
            <a:ext cx="1427162" cy="142716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838200" y="2649537"/>
            <a:ext cx="5087112" cy="352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838198" y="1825625"/>
            <a:ext cx="5087113" cy="644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2" name="Google Shape;102;p20"/>
          <p:cNvSpPr txBox="1"/>
          <p:nvPr>
            <p:ph idx="3" type="body"/>
          </p:nvPr>
        </p:nvSpPr>
        <p:spPr>
          <a:xfrm>
            <a:off x="6266692" y="2649537"/>
            <a:ext cx="5087112" cy="352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4" type="body"/>
          </p:nvPr>
        </p:nvSpPr>
        <p:spPr>
          <a:xfrm>
            <a:off x="6266690" y="1825625"/>
            <a:ext cx="5087113" cy="644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4" name="Google Shape;10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and Content">
  <p:cSld name="7_Title and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109" name="Google Shape;109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36525"/>
            <a:ext cx="1427162" cy="142716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838200" y="2649537"/>
            <a:ext cx="5087112" cy="352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1"/>
          <p:cNvSpPr txBox="1"/>
          <p:nvPr>
            <p:ph idx="2" type="body"/>
          </p:nvPr>
        </p:nvSpPr>
        <p:spPr>
          <a:xfrm>
            <a:off x="838198" y="1825625"/>
            <a:ext cx="5087113" cy="644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21"/>
          <p:cNvSpPr txBox="1"/>
          <p:nvPr>
            <p:ph idx="3" type="body"/>
          </p:nvPr>
        </p:nvSpPr>
        <p:spPr>
          <a:xfrm>
            <a:off x="6266692" y="2649537"/>
            <a:ext cx="5087112" cy="352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4" type="body"/>
          </p:nvPr>
        </p:nvSpPr>
        <p:spPr>
          <a:xfrm>
            <a:off x="6266690" y="1825625"/>
            <a:ext cx="5087113" cy="644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and Content">
  <p:cSld name="6_Title and Conten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120" name="Google Shape;12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55575"/>
            <a:ext cx="1427162" cy="142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2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838200" y="2649537"/>
            <a:ext cx="5087112" cy="352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2" type="body"/>
          </p:nvPr>
        </p:nvSpPr>
        <p:spPr>
          <a:xfrm>
            <a:off x="838198" y="1825625"/>
            <a:ext cx="5087113" cy="644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p22"/>
          <p:cNvSpPr txBox="1"/>
          <p:nvPr>
            <p:ph idx="3" type="body"/>
          </p:nvPr>
        </p:nvSpPr>
        <p:spPr>
          <a:xfrm>
            <a:off x="6266692" y="2649537"/>
            <a:ext cx="5087112" cy="3527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4" type="body"/>
          </p:nvPr>
        </p:nvSpPr>
        <p:spPr>
          <a:xfrm>
            <a:off x="6266690" y="1825625"/>
            <a:ext cx="5087113" cy="644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6" name="Google Shape;126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0" y="6354763"/>
            <a:ext cx="1169988" cy="13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/>
          <p:nvPr/>
        </p:nvSpPr>
        <p:spPr>
          <a:xfrm>
            <a:off x="0" y="6062663"/>
            <a:ext cx="1169988" cy="13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3"/>
          <p:cNvSpPr/>
          <p:nvPr/>
        </p:nvSpPr>
        <p:spPr>
          <a:xfrm>
            <a:off x="11022013" y="657225"/>
            <a:ext cx="1169987" cy="1381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3"/>
          <p:cNvSpPr/>
          <p:nvPr/>
        </p:nvSpPr>
        <p:spPr>
          <a:xfrm>
            <a:off x="11022013" y="365125"/>
            <a:ext cx="1169987" cy="1381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3"/>
          <p:cNvSpPr txBox="1"/>
          <p:nvPr>
            <p:ph type="title"/>
          </p:nvPr>
        </p:nvSpPr>
        <p:spPr>
          <a:xfrm>
            <a:off x="838200" y="365125"/>
            <a:ext cx="10515600" cy="118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Only">
  <p:cSld name="2_Title Only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838200" y="365125"/>
            <a:ext cx="10515600" cy="118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ntent with Caption" type="objTx">
  <p:cSld name="OBJECT_WITH_CAPTION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5"/>
          <p:cNvSpPr txBox="1"/>
          <p:nvPr>
            <p:ph type="title"/>
          </p:nvPr>
        </p:nvSpPr>
        <p:spPr>
          <a:xfrm>
            <a:off x="748349" y="472281"/>
            <a:ext cx="3198812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2" name="Google Shape;142;p25"/>
          <p:cNvSpPr txBox="1"/>
          <p:nvPr>
            <p:ph idx="2" type="body"/>
          </p:nvPr>
        </p:nvSpPr>
        <p:spPr>
          <a:xfrm>
            <a:off x="748349" y="2173065"/>
            <a:ext cx="3198812" cy="3711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3" name="Google Shape;14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 txBox="1"/>
          <p:nvPr>
            <p:ph idx="11" type="ftr"/>
          </p:nvPr>
        </p:nvSpPr>
        <p:spPr>
          <a:xfrm>
            <a:off x="5183188" y="6356350"/>
            <a:ext cx="4216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9766300" y="6356350"/>
            <a:ext cx="1587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/>
          <p:nvPr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6"/>
          <p:cNvSpPr txBox="1"/>
          <p:nvPr>
            <p:ph type="title"/>
          </p:nvPr>
        </p:nvSpPr>
        <p:spPr>
          <a:xfrm>
            <a:off x="748349" y="472281"/>
            <a:ext cx="3198812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0" name="Google Shape;150;p26"/>
          <p:cNvSpPr txBox="1"/>
          <p:nvPr>
            <p:ph idx="2" type="body"/>
          </p:nvPr>
        </p:nvSpPr>
        <p:spPr>
          <a:xfrm>
            <a:off x="748349" y="2173065"/>
            <a:ext cx="3198812" cy="3711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1" name="Google Shape;15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1" type="ftr"/>
          </p:nvPr>
        </p:nvSpPr>
        <p:spPr>
          <a:xfrm>
            <a:off x="5183188" y="6356350"/>
            <a:ext cx="4216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2" type="sldNum"/>
          </p:nvPr>
        </p:nvSpPr>
        <p:spPr>
          <a:xfrm>
            <a:off x="9766300" y="6356350"/>
            <a:ext cx="1587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/>
          <p:nvPr/>
        </p:nvSpPr>
        <p:spPr>
          <a:xfrm>
            <a:off x="0" y="0"/>
            <a:ext cx="47720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7"/>
          <p:cNvSpPr txBox="1"/>
          <p:nvPr>
            <p:ph type="title"/>
          </p:nvPr>
        </p:nvSpPr>
        <p:spPr>
          <a:xfrm>
            <a:off x="748349" y="472281"/>
            <a:ext cx="3198812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" type="body"/>
          </p:nvPr>
        </p:nvSpPr>
        <p:spPr>
          <a:xfrm>
            <a:off x="748349" y="2173065"/>
            <a:ext cx="3198812" cy="3711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8" name="Google Shape;158;p27"/>
          <p:cNvSpPr/>
          <p:nvPr>
            <p:ph idx="2" type="pic"/>
          </p:nvPr>
        </p:nvSpPr>
        <p:spPr>
          <a:xfrm>
            <a:off x="5276088" y="472281"/>
            <a:ext cx="6416486" cy="5379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Google Shape;159;p27"/>
          <p:cNvSpPr txBox="1"/>
          <p:nvPr>
            <p:ph idx="10" type="dt"/>
          </p:nvPr>
        </p:nvSpPr>
        <p:spPr>
          <a:xfrm>
            <a:off x="747713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7"/>
          <p:cNvSpPr txBox="1"/>
          <p:nvPr>
            <p:ph idx="11" type="ftr"/>
          </p:nvPr>
        </p:nvSpPr>
        <p:spPr>
          <a:xfrm>
            <a:off x="5276850" y="6356350"/>
            <a:ext cx="41227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7"/>
          <p:cNvSpPr txBox="1"/>
          <p:nvPr>
            <p:ph idx="12" type="sldNum"/>
          </p:nvPr>
        </p:nvSpPr>
        <p:spPr>
          <a:xfrm>
            <a:off x="9766300" y="6356350"/>
            <a:ext cx="1587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ntent with Caption">
  <p:cSld name="3_Content with Caption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/>
          <p:nvPr>
            <p:ph type="title"/>
          </p:nvPr>
        </p:nvSpPr>
        <p:spPr>
          <a:xfrm>
            <a:off x="748348" y="472281"/>
            <a:ext cx="339388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748348" y="2173065"/>
            <a:ext cx="3393883" cy="3711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5" name="Google Shape;165;p28"/>
          <p:cNvSpPr/>
          <p:nvPr>
            <p:ph idx="2" type="pic"/>
          </p:nvPr>
        </p:nvSpPr>
        <p:spPr>
          <a:xfrm>
            <a:off x="4809744" y="472281"/>
            <a:ext cx="6882830" cy="5379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Google Shape;166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8"/>
          <p:cNvSpPr txBox="1"/>
          <p:nvPr>
            <p:ph idx="11" type="ftr"/>
          </p:nvPr>
        </p:nvSpPr>
        <p:spPr>
          <a:xfrm>
            <a:off x="4565650" y="6356350"/>
            <a:ext cx="4216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8"/>
          <p:cNvSpPr txBox="1"/>
          <p:nvPr>
            <p:ph idx="12" type="sldNum"/>
          </p:nvPr>
        </p:nvSpPr>
        <p:spPr>
          <a:xfrm>
            <a:off x="9766300" y="6356350"/>
            <a:ext cx="15875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/>
          <p:nvPr/>
        </p:nvSpPr>
        <p:spPr>
          <a:xfrm>
            <a:off x="0" y="6354763"/>
            <a:ext cx="1169988" cy="138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/>
          <p:nvPr/>
        </p:nvSpPr>
        <p:spPr>
          <a:xfrm>
            <a:off x="0" y="6062663"/>
            <a:ext cx="1169988" cy="138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11022013" y="657225"/>
            <a:ext cx="1169987" cy="138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1"/>
          <p:cNvSpPr/>
          <p:nvPr/>
        </p:nvSpPr>
        <p:spPr>
          <a:xfrm>
            <a:off x="11022013" y="365125"/>
            <a:ext cx="1169987" cy="138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1"/>
          <p:cNvSpPr txBox="1"/>
          <p:nvPr>
            <p:ph type="title"/>
          </p:nvPr>
        </p:nvSpPr>
        <p:spPr>
          <a:xfrm>
            <a:off x="838200" y="365125"/>
            <a:ext cx="10515600" cy="118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ontent with Caption">
  <p:cSld name="4_Content with Caption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/>
          <p:nvPr/>
        </p:nvSpPr>
        <p:spPr>
          <a:xfrm>
            <a:off x="0" y="457200"/>
            <a:ext cx="1169988" cy="138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9"/>
          <p:cNvSpPr/>
          <p:nvPr/>
        </p:nvSpPr>
        <p:spPr>
          <a:xfrm>
            <a:off x="0" y="165100"/>
            <a:ext cx="1169988" cy="136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/>
        </p:nvSpPr>
        <p:spPr>
          <a:xfrm>
            <a:off x="4138613" y="6554788"/>
            <a:ext cx="1169987" cy="138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9"/>
          <p:cNvSpPr/>
          <p:nvPr/>
        </p:nvSpPr>
        <p:spPr>
          <a:xfrm>
            <a:off x="4138613" y="6262688"/>
            <a:ext cx="1169987" cy="138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9"/>
          <p:cNvSpPr txBox="1"/>
          <p:nvPr>
            <p:ph type="title"/>
          </p:nvPr>
        </p:nvSpPr>
        <p:spPr>
          <a:xfrm>
            <a:off x="748348" y="1828800"/>
            <a:ext cx="367734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748348" y="3529584"/>
            <a:ext cx="3677348" cy="1749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76" name="Google Shape;176;p29"/>
          <p:cNvSpPr/>
          <p:nvPr>
            <p:ph idx="2" type="pic"/>
          </p:nvPr>
        </p:nvSpPr>
        <p:spPr>
          <a:xfrm>
            <a:off x="5309170" y="0"/>
            <a:ext cx="688283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31" name="Google Shape;3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36525"/>
            <a:ext cx="1427162" cy="1427163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2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838200" y="1825625"/>
            <a:ext cx="508711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6266690" y="1825625"/>
            <a:ext cx="508711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ontent with Caption">
  <p:cSld name="5_Content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3"/>
          <p:cNvSpPr/>
          <p:nvPr/>
        </p:nvSpPr>
        <p:spPr>
          <a:xfrm>
            <a:off x="0" y="457200"/>
            <a:ext cx="1169988" cy="1381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3"/>
          <p:cNvSpPr/>
          <p:nvPr/>
        </p:nvSpPr>
        <p:spPr>
          <a:xfrm>
            <a:off x="0" y="165100"/>
            <a:ext cx="1169988" cy="1365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3"/>
          <p:cNvSpPr/>
          <p:nvPr/>
        </p:nvSpPr>
        <p:spPr>
          <a:xfrm>
            <a:off x="4138613" y="6554788"/>
            <a:ext cx="1169987" cy="13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3"/>
          <p:cNvSpPr/>
          <p:nvPr/>
        </p:nvSpPr>
        <p:spPr>
          <a:xfrm>
            <a:off x="4138613" y="6262688"/>
            <a:ext cx="1169987" cy="1381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3"/>
          <p:cNvSpPr txBox="1"/>
          <p:nvPr>
            <p:ph type="title"/>
          </p:nvPr>
        </p:nvSpPr>
        <p:spPr>
          <a:xfrm>
            <a:off x="748348" y="1828800"/>
            <a:ext cx="367734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" type="body"/>
          </p:nvPr>
        </p:nvSpPr>
        <p:spPr>
          <a:xfrm>
            <a:off x="748348" y="3529584"/>
            <a:ext cx="3677348" cy="1749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6" name="Google Shape;46;p13"/>
          <p:cNvSpPr/>
          <p:nvPr>
            <p:ph idx="2" type="pic"/>
          </p:nvPr>
        </p:nvSpPr>
        <p:spPr>
          <a:xfrm>
            <a:off x="5309170" y="0"/>
            <a:ext cx="688283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49" name="Google Shape;4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36525"/>
            <a:ext cx="1427162" cy="1427163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57" name="Google Shape;5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36525"/>
            <a:ext cx="1427162" cy="142716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6"/>
          <p:cNvSpPr/>
          <p:nvPr/>
        </p:nvSpPr>
        <p:spPr>
          <a:xfrm>
            <a:off x="23813" y="0"/>
            <a:ext cx="12192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23813" y="0"/>
            <a:ext cx="12192000" cy="365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able, large, group, strainer&#10;&#10;Description automatically generated" id="80" name="Google Shape;80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0628313" y="136525"/>
            <a:ext cx="1427162" cy="142716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8"/>
          <p:cNvSpPr txBox="1"/>
          <p:nvPr>
            <p:ph type="title"/>
          </p:nvPr>
        </p:nvSpPr>
        <p:spPr>
          <a:xfrm>
            <a:off x="838200" y="365125"/>
            <a:ext cx="10515600" cy="997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838200" y="1825625"/>
            <a:ext cx="508711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6266690" y="1825625"/>
            <a:ext cx="508711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cvc.edu/exchange/" TargetMode="External"/><Relationship Id="rId4" Type="http://schemas.openxmlformats.org/officeDocument/2006/relationships/hyperlink" Target="https://cvc.edu" TargetMode="External"/><Relationship Id="rId5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jhadad@cvc.edu" TargetMode="External"/><Relationship Id="rId4" Type="http://schemas.openxmlformats.org/officeDocument/2006/relationships/hyperlink" Target="mailto:mvogt@cvc.edu" TargetMode="External"/><Relationship Id="rId5" Type="http://schemas.openxmlformats.org/officeDocument/2006/relationships/hyperlink" Target="mailto:mvogt@cvc.edu" TargetMode="External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R1ZB6Xtb0Ss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 txBox="1"/>
          <p:nvPr>
            <p:ph type="ctrTitle"/>
          </p:nvPr>
        </p:nvSpPr>
        <p:spPr>
          <a:xfrm>
            <a:off x="661359" y="1122363"/>
            <a:ext cx="10524225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Cross Enrollment Across Colleges to Increase Student Access</a:t>
            </a:r>
            <a:endParaRPr/>
          </a:p>
        </p:txBody>
      </p:sp>
      <p:sp>
        <p:nvSpPr>
          <p:cNvPr id="182" name="Google Shape;182;p1"/>
          <p:cNvSpPr txBox="1"/>
          <p:nvPr>
            <p:ph idx="1" type="subTitle"/>
          </p:nvPr>
        </p:nvSpPr>
        <p:spPr>
          <a:xfrm>
            <a:off x="1524000" y="3822700"/>
            <a:ext cx="9144000" cy="14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CHUGACUG-4CUG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Conference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July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/>
              <a:t>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7"/>
          <p:cNvSpPr txBox="1"/>
          <p:nvPr>
            <p:ph type="title"/>
          </p:nvPr>
        </p:nvSpPr>
        <p:spPr>
          <a:xfrm>
            <a:off x="838200" y="365125"/>
            <a:ext cx="10515600" cy="99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Lessons Learned</a:t>
            </a:r>
            <a:endParaRPr sz="4000"/>
          </a:p>
        </p:txBody>
      </p:sp>
      <p:pic>
        <p:nvPicPr>
          <p:cNvPr descr="A close up of a sign&#10;&#10;Description automatically generated" id="256" name="Google Shape;25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4" cy="415903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7"/>
          <p:cNvSpPr txBox="1"/>
          <p:nvPr/>
        </p:nvSpPr>
        <p:spPr>
          <a:xfrm>
            <a:off x="142903" y="1717319"/>
            <a:ext cx="11781600" cy="52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73660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Need college/district senior leadership to </a:t>
            </a:r>
            <a:r>
              <a:rPr lang="en-US" sz="3200">
                <a:solidFill>
                  <a:srgbClr val="595959"/>
                </a:solidFill>
              </a:rPr>
              <a:t>support prioritization of project</a:t>
            </a:r>
            <a:r>
              <a:rPr b="0" i="0" lang="en-US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3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36600" lvl="1" marL="120015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Noto Sans Symbols"/>
              <a:buChar char="▪"/>
            </a:pPr>
            <a:r>
              <a:rPr b="0" i="1" lang="en-US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Often competing with other high-priority projects.</a:t>
            </a:r>
            <a:br>
              <a:rPr b="0" i="1" lang="en-US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1" sz="25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3660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595959"/>
                </a:solidFill>
              </a:rPr>
              <a:t>Provide support and guidance for product and processes</a:t>
            </a:r>
            <a:endParaRPr sz="3200">
              <a:solidFill>
                <a:srgbClr val="595959"/>
              </a:solidFill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595959"/>
              </a:solidFill>
            </a:endParaRPr>
          </a:p>
          <a:p>
            <a:pPr indent="-73660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Char char="•"/>
            </a:pPr>
            <a:r>
              <a:rPr lang="en-US" sz="3200">
                <a:solidFill>
                  <a:srgbClr val="595959"/>
                </a:solidFill>
              </a:rPr>
              <a:t>Leveraging integrations with various products and services</a:t>
            </a:r>
            <a:endParaRPr sz="3200">
              <a:solidFill>
                <a:srgbClr val="595959"/>
              </a:solidFill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595959"/>
              </a:solidFill>
            </a:endParaRPr>
          </a:p>
          <a:p>
            <a:pPr indent="-73660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Provide a self-service option for increased</a:t>
            </a:r>
            <a:br>
              <a:rPr b="0" i="0" lang="en-US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implementation capacity </a:t>
            </a:r>
            <a:r>
              <a:rPr lang="en-US" sz="3200">
                <a:solidFill>
                  <a:srgbClr val="595959"/>
                </a:solidFill>
              </a:rPr>
              <a:t>- Ethos makes it easier!</a:t>
            </a:r>
            <a:endParaRPr b="0" i="0" sz="3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e5c82bedf7_0_17"/>
          <p:cNvSpPr txBox="1"/>
          <p:nvPr>
            <p:ph type="title"/>
          </p:nvPr>
        </p:nvSpPr>
        <p:spPr>
          <a:xfrm>
            <a:off x="838200" y="365125"/>
            <a:ext cx="10515600" cy="99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Future of Cross-Enrollment</a:t>
            </a:r>
            <a:endParaRPr/>
          </a:p>
        </p:txBody>
      </p:sp>
      <p:sp>
        <p:nvSpPr>
          <p:cNvPr id="264" name="Google Shape;264;ge5c82bedf7_0_17"/>
          <p:cNvSpPr txBox="1"/>
          <p:nvPr>
            <p:ph idx="1" type="body"/>
          </p:nvPr>
        </p:nvSpPr>
        <p:spPr>
          <a:xfrm>
            <a:off x="838200" y="1825625"/>
            <a:ext cx="10404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Process Automation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Financial Aid Processing - we need your help!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Student residency validation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Expanded support for Prerequisite clearing and Co-requisite registrations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Continue to leverage Ethos integration for Product Enhancements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Enhanced/Automated Data sharing across ecosystem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MIS data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eTranscript</a:t>
            </a:r>
            <a:endParaRPr/>
          </a:p>
        </p:txBody>
      </p:sp>
      <p:pic>
        <p:nvPicPr>
          <p:cNvPr descr="A close up of a sign&#10;&#10;Description automatically generated" id="265" name="Google Shape;265;ge5c82bedf7_0_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2" cy="415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e5c82bedf7_0_43"/>
          <p:cNvSpPr txBox="1"/>
          <p:nvPr>
            <p:ph type="title"/>
          </p:nvPr>
        </p:nvSpPr>
        <p:spPr>
          <a:xfrm>
            <a:off x="838200" y="365125"/>
            <a:ext cx="10515600" cy="99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Info</a:t>
            </a:r>
            <a:endParaRPr/>
          </a:p>
        </p:txBody>
      </p:sp>
      <p:sp>
        <p:nvSpPr>
          <p:cNvPr id="272" name="Google Shape;272;ge5c82bedf7_0_4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CVC Exchange Info: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https://cvc.edu/exchange/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Search for Classes: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cvc.edu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A close up of a sign&#10;&#10;Description automatically generated" id="273" name="Google Shape;273;ge5c82bedf7_0_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402024" y="6148337"/>
            <a:ext cx="2252802" cy="415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e5c82bedf7_0_38"/>
          <p:cNvSpPr txBox="1"/>
          <p:nvPr>
            <p:ph type="ctrTitle"/>
          </p:nvPr>
        </p:nvSpPr>
        <p:spPr>
          <a:xfrm>
            <a:off x="661359" y="1122363"/>
            <a:ext cx="105243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8"/>
          <p:cNvSpPr txBox="1"/>
          <p:nvPr>
            <p:ph type="title"/>
          </p:nvPr>
        </p:nvSpPr>
        <p:spPr>
          <a:xfrm>
            <a:off x="5574117" y="2769987"/>
            <a:ext cx="6524953" cy="28366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  <a:endParaRPr u="sng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595959"/>
                </a:solidFill>
              </a:rPr>
              <a:t>John Hadad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jhadad@cvc.edu</a:t>
            </a:r>
            <a:endParaRPr u="sng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Mike Vogt</a:t>
            </a: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mvogt@cvc.ed</a:t>
            </a:r>
            <a:r>
              <a:rPr lang="en-US" u="sng">
                <a:solidFill>
                  <a:schemeClr val="hlink"/>
                </a:solidFill>
                <a:hlinkClick r:id="rId5"/>
              </a:rPr>
              <a:t>u</a:t>
            </a:r>
            <a:endParaRPr u="sng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sign&#10;&#10;Description automatically generated" id="284" name="Google Shape;284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402024" y="6148337"/>
            <a:ext cx="2252804" cy="415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"/>
          <p:cNvSpPr txBox="1"/>
          <p:nvPr>
            <p:ph type="title"/>
          </p:nvPr>
        </p:nvSpPr>
        <p:spPr>
          <a:xfrm>
            <a:off x="385527" y="244412"/>
            <a:ext cx="10515600" cy="1179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Presenters</a:t>
            </a: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5975350" y="3244850"/>
            <a:ext cx="2413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5975350" y="3244850"/>
            <a:ext cx="236538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90" name="Google Shape;190;p2"/>
          <p:cNvSpPr/>
          <p:nvPr/>
        </p:nvSpPr>
        <p:spPr>
          <a:xfrm>
            <a:off x="5975350" y="3244850"/>
            <a:ext cx="2413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5975350" y="3244850"/>
            <a:ext cx="2413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"/>
          <p:cNvSpPr/>
          <p:nvPr/>
        </p:nvSpPr>
        <p:spPr>
          <a:xfrm>
            <a:off x="92639" y="1283733"/>
            <a:ext cx="12442377" cy="4043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53575A"/>
                </a:solidFill>
              </a:rPr>
              <a:t>John Hadad</a:t>
            </a:r>
            <a:endParaRPr b="1" sz="2000">
              <a:solidFill>
                <a:srgbClr val="53575A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53575A"/>
                </a:solidFill>
              </a:rPr>
              <a:t>Product Manager</a:t>
            </a:r>
            <a:endParaRPr sz="2000">
              <a:solidFill>
                <a:srgbClr val="53575A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53575A"/>
                </a:solidFill>
              </a:rPr>
              <a:t>California Virtual Campus</a:t>
            </a:r>
            <a:endParaRPr sz="2000">
              <a:solidFill>
                <a:srgbClr val="53575A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53575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53575A"/>
                </a:solidFill>
                <a:latin typeface="Arial"/>
                <a:ea typeface="Arial"/>
                <a:cs typeface="Arial"/>
                <a:sym typeface="Arial"/>
              </a:rPr>
              <a:t>Mike Vogt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53575A"/>
                </a:solidFill>
                <a:latin typeface="Arial"/>
                <a:ea typeface="Arial"/>
                <a:cs typeface="Arial"/>
                <a:sym typeface="Arial"/>
              </a:rPr>
              <a:t>Supervisor, Project Management &amp; Operations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53575A"/>
                </a:solidFill>
                <a:latin typeface="Arial"/>
                <a:ea typeface="Arial"/>
                <a:cs typeface="Arial"/>
                <a:sym typeface="Arial"/>
              </a:rPr>
              <a:t>California Virtual Campus</a:t>
            </a:r>
            <a:endParaRPr b="0" i="0" sz="2000" u="none" cap="none" strike="noStrike">
              <a:solidFill>
                <a:srgbClr val="53575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3575A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5357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"/>
          <p:cNvSpPr/>
          <p:nvPr/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5357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sign&#10;&#10;Description automatically generated" id="194" name="Google Shape;1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4" cy="415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"/>
          <p:cNvSpPr txBox="1"/>
          <p:nvPr>
            <p:ph type="title"/>
          </p:nvPr>
        </p:nvSpPr>
        <p:spPr>
          <a:xfrm>
            <a:off x="838200" y="365125"/>
            <a:ext cx="10515600" cy="99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Why is cross enrollment important?</a:t>
            </a:r>
            <a:endParaRPr/>
          </a:p>
        </p:txBody>
      </p:sp>
      <p:pic>
        <p:nvPicPr>
          <p:cNvPr descr="A close up of a sign&#10;&#10;Description automatically generated" id="200" name="Google Shape;2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4" cy="415903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"/>
          <p:cNvSpPr txBox="1"/>
          <p:nvPr/>
        </p:nvSpPr>
        <p:spPr>
          <a:xfrm>
            <a:off x="250475" y="1887650"/>
            <a:ext cx="11781600" cy="5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Accelerates time to completion</a:t>
            </a:r>
            <a:endParaRPr b="0" i="0" sz="3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Colleges often lack data on live search and enrollment trends</a:t>
            </a:r>
            <a:endParaRPr b="0" i="0" sz="3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ERP variance at 116 institutions across the state</a:t>
            </a:r>
            <a:endParaRPr/>
          </a:p>
          <a:p>
            <a:pPr indent="-3429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Reduces the fragmented student experience.</a:t>
            </a:r>
            <a:endParaRPr/>
          </a:p>
          <a:p>
            <a:pPr indent="-3429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"/>
          <p:cNvSpPr txBox="1"/>
          <p:nvPr>
            <p:ph type="title"/>
          </p:nvPr>
        </p:nvSpPr>
        <p:spPr>
          <a:xfrm>
            <a:off x="838200" y="365125"/>
            <a:ext cx="10515600" cy="99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How does cross enrollment address these issues?</a:t>
            </a:r>
            <a:endParaRPr/>
          </a:p>
        </p:txBody>
      </p:sp>
      <p:pic>
        <p:nvPicPr>
          <p:cNvPr descr="A close up of a sign&#10;&#10;Description automatically generated" id="207" name="Google Shape;2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4" cy="415903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4"/>
          <p:cNvSpPr txBox="1"/>
          <p:nvPr/>
        </p:nvSpPr>
        <p:spPr>
          <a:xfrm>
            <a:off x="205655" y="1717318"/>
            <a:ext cx="11781575" cy="364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300"/>
              <a:buFont typeface="Arial"/>
              <a:buChar char="•"/>
            </a:pPr>
            <a:r>
              <a:rPr b="0" i="0" lang="en-US" sz="33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Centralized course search to serve 2.1 million students.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300"/>
              <a:buFont typeface="Arial"/>
              <a:buChar char="•"/>
            </a:pPr>
            <a:r>
              <a:rPr b="0" i="0" lang="en-US" sz="33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Live section availability (including seat counts) via SIS integration.</a:t>
            </a:r>
            <a:endParaRPr b="0" i="0" sz="33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300"/>
              <a:buFont typeface="Arial"/>
              <a:buChar char="•"/>
            </a:pPr>
            <a:r>
              <a:rPr b="0" i="0" lang="en-US" sz="33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Provides related information (e.g., transferability, cost)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300"/>
              <a:buFont typeface="Arial"/>
              <a:buChar char="•"/>
            </a:pPr>
            <a:r>
              <a:rPr b="0" i="0" lang="en-US" sz="33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Cross enrollment without an additional application.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300"/>
              <a:buFont typeface="Arial"/>
              <a:buChar char="•"/>
            </a:pPr>
            <a:r>
              <a:rPr b="0" i="0" lang="en-US" sz="33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System-wide and college-specific search </a:t>
            </a:r>
            <a:br>
              <a:rPr b="0" i="0" lang="en-US" sz="33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3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and enrollment reports.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"/>
          <p:cNvSpPr/>
          <p:nvPr/>
        </p:nvSpPr>
        <p:spPr>
          <a:xfrm>
            <a:off x="5975350" y="3244850"/>
            <a:ext cx="2413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5"/>
          <p:cNvSpPr/>
          <p:nvPr/>
        </p:nvSpPr>
        <p:spPr>
          <a:xfrm>
            <a:off x="5975350" y="3244850"/>
            <a:ext cx="236538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15" name="Google Shape;215;p5"/>
          <p:cNvSpPr/>
          <p:nvPr/>
        </p:nvSpPr>
        <p:spPr>
          <a:xfrm>
            <a:off x="5975350" y="3244850"/>
            <a:ext cx="2413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5"/>
          <p:cNvSpPr/>
          <p:nvPr/>
        </p:nvSpPr>
        <p:spPr>
          <a:xfrm>
            <a:off x="5975350" y="3244850"/>
            <a:ext cx="2413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5"/>
          <p:cNvSpPr/>
          <p:nvPr/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5357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his video demontrates how students can use the CVC Exchange to quickly and easily enroll in an online course at a participating California community college if the students cannot find a course at their home college." id="218" name="Google Shape;218;p5" title="CVC Student-Centered Exchange Dem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800" y="0"/>
            <a:ext cx="8687900" cy="679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"/>
          <p:cNvSpPr txBox="1"/>
          <p:nvPr>
            <p:ph type="title"/>
          </p:nvPr>
        </p:nvSpPr>
        <p:spPr>
          <a:xfrm>
            <a:off x="838200" y="365125"/>
            <a:ext cx="10515600" cy="99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Partners, Products, and People</a:t>
            </a:r>
            <a:endParaRPr sz="4000"/>
          </a:p>
        </p:txBody>
      </p:sp>
      <p:pic>
        <p:nvPicPr>
          <p:cNvPr descr="A close up of a sign&#10;&#10;Description automatically generated" id="225" name="Google Shape;22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4" cy="41590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6"/>
          <p:cNvSpPr txBox="1"/>
          <p:nvPr/>
        </p:nvSpPr>
        <p:spPr>
          <a:xfrm>
            <a:off x="250479" y="1887648"/>
            <a:ext cx="117816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Partnerships with vendors and colleges have been key to the project's success</a:t>
            </a:r>
            <a:b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"solution" is an ecosystem, not a monolithic vendor product (e.g. eTranscript California, SSO Proxy, Canvas/Instructure, SIS Vendor Support</a:t>
            </a:r>
            <a:r>
              <a:rPr lang="en-US" sz="3600">
                <a:solidFill>
                  <a:srgbClr val="595959"/>
                </a:solidFill>
              </a:rPr>
              <a:t>, </a:t>
            </a: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600">
                <a:solidFill>
                  <a:srgbClr val="595959"/>
                </a:solidFill>
              </a:rPr>
              <a:t>tc.)</a:t>
            </a:r>
            <a:b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project is largely people and </a:t>
            </a:r>
            <a:b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relationship-oriented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ge5c82bedf7_0_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5000" y="1720600"/>
            <a:ext cx="8928301" cy="50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e5c82bedf7_0_51"/>
          <p:cNvSpPr txBox="1"/>
          <p:nvPr>
            <p:ph type="title"/>
          </p:nvPr>
        </p:nvSpPr>
        <p:spPr>
          <a:xfrm>
            <a:off x="838200" y="365125"/>
            <a:ext cx="10515600" cy="99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System Architecture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e5c82bedf7_0_2"/>
          <p:cNvSpPr txBox="1"/>
          <p:nvPr>
            <p:ph type="title"/>
          </p:nvPr>
        </p:nvSpPr>
        <p:spPr>
          <a:xfrm>
            <a:off x="838200" y="365125"/>
            <a:ext cx="10515600" cy="99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Ethos is Elementary to Success</a:t>
            </a:r>
            <a:endParaRPr/>
          </a:p>
        </p:txBody>
      </p:sp>
      <p:sp>
        <p:nvSpPr>
          <p:cNvPr id="240" name="Google Shape;240;ge5c82bedf7_0_2"/>
          <p:cNvSpPr txBox="1"/>
          <p:nvPr>
            <p:ph idx="1" type="body"/>
          </p:nvPr>
        </p:nvSpPr>
        <p:spPr>
          <a:xfrm>
            <a:off x="838200" y="1825625"/>
            <a:ext cx="50871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Benefits of Ethos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Integration Platform/Hub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Allows Colleges to assert greater control over integration points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Streamlined Access to Data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One-time Setup - Long term impact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e5c82bedf7_0_2"/>
          <p:cNvSpPr txBox="1"/>
          <p:nvPr>
            <p:ph idx="2" type="body"/>
          </p:nvPr>
        </p:nvSpPr>
        <p:spPr>
          <a:xfrm>
            <a:off x="6266690" y="1825625"/>
            <a:ext cx="50871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CVC Integration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Required for Colleague SIS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Preferred for Banner SIS Integration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Data Mapping in Ethos is Critical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Application can be set up quickly</a:t>
            </a:r>
            <a:endParaRPr/>
          </a:p>
        </p:txBody>
      </p:sp>
      <p:pic>
        <p:nvPicPr>
          <p:cNvPr descr="A close up of a sign&#10;&#10;Description automatically generated" id="242" name="Google Shape;242;ge5c82bedf7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2" cy="415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e5c82bedf7_0_10"/>
          <p:cNvSpPr txBox="1"/>
          <p:nvPr>
            <p:ph type="title"/>
          </p:nvPr>
        </p:nvSpPr>
        <p:spPr>
          <a:xfrm>
            <a:off x="838200" y="365125"/>
            <a:ext cx="10515600" cy="99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Ellucian Partnership</a:t>
            </a:r>
            <a:endParaRPr/>
          </a:p>
        </p:txBody>
      </p:sp>
      <p:sp>
        <p:nvSpPr>
          <p:cNvPr id="249" name="Google Shape;249;ge5c82bedf7_0_10"/>
          <p:cNvSpPr txBox="1"/>
          <p:nvPr>
            <p:ph idx="1" type="body"/>
          </p:nvPr>
        </p:nvSpPr>
        <p:spPr>
          <a:xfrm>
            <a:off x="838200" y="1825625"/>
            <a:ext cx="102843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Strategic roadmap for Ethos Rollout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Ellucian has enhanced the Ethos product to address identified needs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Strong support for Ethos API’s</a:t>
            </a:r>
            <a:endParaRPr/>
          </a:p>
        </p:txBody>
      </p:sp>
      <p:pic>
        <p:nvPicPr>
          <p:cNvPr descr="A close up of a sign&#10;&#10;Description automatically generated" id="250" name="Google Shape;250;ge5c82bedf7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2024" y="6148337"/>
            <a:ext cx="2252802" cy="415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VC">
      <a:dk1>
        <a:srgbClr val="000000"/>
      </a:dk1>
      <a:lt1>
        <a:srgbClr val="FFFFFF"/>
      </a:lt1>
      <a:dk2>
        <a:srgbClr val="0066BA"/>
      </a:dk2>
      <a:lt2>
        <a:srgbClr val="E7E6E6"/>
      </a:lt2>
      <a:accent1>
        <a:srgbClr val="0066BA"/>
      </a:accent1>
      <a:accent2>
        <a:srgbClr val="FFB600"/>
      </a:accent2>
      <a:accent3>
        <a:srgbClr val="40B3E5"/>
      </a:accent3>
      <a:accent4>
        <a:srgbClr val="002F6D"/>
      </a:accent4>
      <a:accent5>
        <a:srgbClr val="E5F2FD"/>
      </a:accent5>
      <a:accent6>
        <a:srgbClr val="E6E6E6"/>
      </a:accent6>
      <a:hlink>
        <a:srgbClr val="0066BA"/>
      </a:hlink>
      <a:folHlink>
        <a:srgbClr val="40B3E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2020-09-17T19:32:29Z</dcterms:created>
  <dc:creator>Alex Jordan Diaz de Arce</dc:creator>
</cp:coreProperties>
</file>